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10" Type="http://schemas.openxmlformats.org/officeDocument/2006/relationships/image" Target="../media/image32.png"/><Relationship Id="rId9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/>
          <p:nvPr/>
        </p:nvSpPr>
        <p:spPr>
          <a:xfrm>
            <a:off x="793790" y="13845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36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AI時代のシステム開発を革新し、</a:t>
            </a:r>
            <a:endParaRPr b="0" i="0" sz="3600" u="none" cap="none" strike="noStrike">
              <a:solidFill>
                <a:srgbClr val="CBCCC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36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競争優位性を確立する</a:t>
            </a:r>
            <a:endParaRPr b="0" i="0" sz="3600" u="none" cap="none" strike="noStrike">
              <a:solidFill>
                <a:srgbClr val="CBCCC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3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Awareness導入のご提案</a:t>
            </a:r>
            <a:endParaRPr sz="3600">
              <a:solidFill>
                <a:srgbClr val="CBCCCE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5" name="Google Shape;45;p12"/>
          <p:cNvSpPr/>
          <p:nvPr/>
        </p:nvSpPr>
        <p:spPr>
          <a:xfrm>
            <a:off x="793790" y="31422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6" name="Google Shape;46;p12"/>
          <p:cNvSpPr/>
          <p:nvPr/>
        </p:nvSpPr>
        <p:spPr>
          <a:xfrm>
            <a:off x="793790" y="3760351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システム開発環境は、AI技術の急速な進化という変革期を迎えています。AIツールによる開発加速は大きな機会である一方、高品質な開発の維持、開発者の生産性向上、そして迅速なリリースサイクル実現という課題も顕在化しています。</a:t>
            </a:r>
            <a:endParaRPr b="0" i="0" sz="1750" u="none" cap="none" strike="noStrike"/>
          </a:p>
        </p:txBody>
      </p:sp>
      <p:sp>
        <p:nvSpPr>
          <p:cNvPr id="47" name="Google Shape;47;p12"/>
          <p:cNvSpPr/>
          <p:nvPr/>
        </p:nvSpPr>
        <p:spPr>
          <a:xfrm>
            <a:off x="793790" y="546711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Awarenessは、これらの課題を解決し、貴社がAI時代のシステム開発をリードするための戦略的プラットフォームです。</a:t>
            </a:r>
            <a:endParaRPr b="0" i="0" sz="1750" u="none" cap="none" strike="noStrike"/>
          </a:p>
        </p:txBody>
      </p:sp>
      <p:sp>
        <p:nvSpPr>
          <p:cNvPr id="48" name="Google Shape;48;p12"/>
          <p:cNvSpPr/>
          <p:nvPr/>
        </p:nvSpPr>
        <p:spPr>
          <a:xfrm>
            <a:off x="793790" y="6464975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3C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14500" y="723550"/>
            <a:ext cx="819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000"/>
              <a:buFont typeface="Instrument Sans"/>
              <a:buNone/>
            </a:pPr>
            <a:r>
              <a:rPr b="0" i="0" lang="en-US" sz="40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AI開発がもたらす組織的インパクト</a:t>
            </a:r>
            <a:endParaRPr b="0" i="0" sz="4000" u="none" cap="none" strike="noStrike"/>
          </a:p>
        </p:txBody>
      </p:sp>
      <p:sp>
        <p:nvSpPr>
          <p:cNvPr id="56" name="Google Shape;56;p13"/>
          <p:cNvSpPr/>
          <p:nvPr/>
        </p:nvSpPr>
        <p:spPr>
          <a:xfrm>
            <a:off x="714500" y="2069249"/>
            <a:ext cx="3755400" cy="3387900"/>
          </a:xfrm>
          <a:prstGeom prst="roundRect">
            <a:avLst>
              <a:gd fmla="val 272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926187" y="2136219"/>
            <a:ext cx="2805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b="1" i="0" lang="en-US" sz="20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コード品質の低下リスク</a:t>
            </a:r>
            <a:endParaRPr b="1" i="0" sz="20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926187" y="2577465"/>
            <a:ext cx="3332100" cy="22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によるコード生成・変更の急増は、レビュー担当者の処理能力を超え、品質保証プロセスを圧迫します。結果として、技術的負債の増加、予期せぬバグの発生、システム全体の不安定化を招く可能性があります。</a:t>
            </a:r>
            <a:endParaRPr b="0" i="0" sz="16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4674025" y="2069199"/>
            <a:ext cx="3755400" cy="3387900"/>
          </a:xfrm>
          <a:prstGeom prst="roundRect">
            <a:avLst>
              <a:gd fmla="val 272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4885730" y="2136219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b="1" i="0" lang="en-US" sz="20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開発者の生産性低下</a:t>
            </a:r>
            <a:endParaRPr b="1" i="0" sz="200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4885730" y="2577465"/>
            <a:ext cx="3332100" cy="22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大量のプルリクエストへの対応は、開発者の集中力を阻害し、創造性を要する重要な業務への時間投資を妨げます。これは、開発者のエンゲージメント低下、離職率増加、イノベーション創出の遅延に繋がる可能性があります。</a:t>
            </a:r>
            <a:endParaRPr b="0" i="0" sz="160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14494" y="5661184"/>
            <a:ext cx="7715012" cy="1844754"/>
          </a:xfrm>
          <a:prstGeom prst="roundRect">
            <a:avLst>
              <a:gd fmla="val 4648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926173" y="5872875"/>
            <a:ext cx="3259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b="1" i="0" lang="en-US" sz="20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リリースサイクルの遅延</a:t>
            </a:r>
            <a:endParaRPr b="1" i="0" sz="200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926187" y="6314123"/>
            <a:ext cx="7291626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品質保証プロセスのボトルネックは、リリースサイクルを長期化させ、市場投入までの時間を遅らせます。これは、競争優位性の喪失、収益機会の逸失、顧客満足度の低下を招く可能性があります。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691753" y="1000720"/>
            <a:ext cx="6344960" cy="617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50"/>
              <a:buFont typeface="Instrument Sans"/>
              <a:buNone/>
            </a:pPr>
            <a:r>
              <a:rPr b="0" i="0" lang="en-US" sz="38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Awarenessによる変革</a:t>
            </a:r>
            <a:endParaRPr b="0" i="0" sz="3850" u="none" cap="none" strike="noStrike"/>
          </a:p>
        </p:txBody>
      </p:sp>
      <p:pic>
        <p:nvPicPr>
          <p:cNvPr descr="preencoded.png" id="72" name="Google Shape;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53" y="1914882"/>
            <a:ext cx="988338" cy="177129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1976557" y="2112526"/>
            <a:ext cx="5676424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AI駆動型開発のためのインテリジェントな変更管理</a:t>
            </a:r>
            <a:endParaRPr b="1" i="0" sz="19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976557" y="2539841"/>
            <a:ext cx="6475690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Instrument Sans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AIによる変更を解析し、不要なプルリクエストを抑制することで、レビュー担当者の負担を大幅に軽減します。重要な変更へのフォーカスを可能にし、レビューの質と効率を最大化します。</a:t>
            </a:r>
            <a:endParaRPr b="0" i="0" sz="1550" u="none" cap="none" strike="noStrike"/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753" y="3686175"/>
            <a:ext cx="988338" cy="177129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1976557" y="3883819"/>
            <a:ext cx="4931331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継続的テストの自動化による品質保証の強化</a:t>
            </a:r>
            <a:endParaRPr b="1" i="0" sz="19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976557" y="4311134"/>
            <a:ext cx="6475690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Instrument Sans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コード変更と同時にテストを自動実行することで、早期にバグを発見し、高品質な開発を継続的に向上させます。手戻りを最小限に抑え、開発コストを削減すると同時に、リリースサイクルを加速します。</a:t>
            </a:r>
            <a:endParaRPr b="0" i="0" sz="1550" u="none" cap="none" strike="noStrike"/>
          </a:p>
        </p:txBody>
      </p:sp>
      <p:pic>
        <p:nvPicPr>
          <p:cNvPr descr="preencoded.png" id="78" name="Google Shape;7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753" y="5457468"/>
            <a:ext cx="988338" cy="177129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1976557" y="5655112"/>
            <a:ext cx="5876330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AIアシスタントによる開発者エクスペリエンスの向上</a:t>
            </a:r>
            <a:endParaRPr b="1" i="0" sz="19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1976557" y="6082427"/>
            <a:ext cx="6475690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Instrument Sans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AIアシスタントがコードレビュー、ドキュメント作成などの定型業務を支援し、開発者の生産性を最大化します。開発者はより戦略的な業務に集中でき、企業全体のイノベーション創出を加速します。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93790" y="846177"/>
            <a:ext cx="90489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既存開発環境とのシームレスな統合</a:t>
            </a:r>
            <a:endParaRPr b="0" i="0" sz="4450" u="none" cap="none" strike="noStrike"/>
          </a:p>
        </p:txBody>
      </p:sp>
      <p:pic>
        <p:nvPicPr>
          <p:cNvPr descr="preencoded.png"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2154555"/>
            <a:ext cx="3120747" cy="312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608" y="2154555"/>
            <a:ext cx="3120866" cy="3120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5926" y="2154555"/>
            <a:ext cx="3120747" cy="312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8124" y="2154555"/>
            <a:ext cx="3120866" cy="31208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793790" y="567654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Awarenessは、CursorやWindsurfのプラグインでの連携を可能にする高い拡張性を備えています。これにより、既存の開発ワークフローを大きく変えることなく導入できます。</a:t>
            </a:r>
            <a:endParaRPr b="0" i="0" sz="17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93790" y="665749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開発チームは慣れ親しんだツールを使いながら、Code Awarenessの強力な機能を活用することができます。シームレスな統合により、学習コストを最小限に抑え、迅速な導入と効果の最大化を実現します。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開発速度と品質の両立</a:t>
            </a:r>
            <a:endParaRPr b="0" i="0" sz="44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AIによる開発加速</a:t>
            </a:r>
            <a:endParaRPr b="1" i="0" sz="220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93790" y="2861429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AIツールを活用した迅速なコード生成と問題解決</a:t>
            </a:r>
            <a:endParaRPr b="0" i="0" sz="17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268605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9937790" y="23710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品質保証の強化</a:t>
            </a:r>
            <a:endParaRPr b="1" i="0" sz="22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自動テストと効率的なレビューによる高品質の維持</a:t>
            </a:r>
            <a:endParaRPr b="0" i="0" sz="1750" u="none" cap="none" strike="noStrike"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074551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9937790" y="4823579"/>
            <a:ext cx="30887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リリースサイクルの短縮</a:t>
            </a:r>
            <a:endParaRPr b="1" i="0" sz="22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ボトルネック解消による市場投入時間の短縮</a:t>
            </a:r>
            <a:endParaRPr b="0" i="0" sz="1750" u="none" cap="none" strike="noStrike"/>
          </a:p>
        </p:txBody>
      </p:sp>
      <p:pic>
        <p:nvPicPr>
          <p:cNvPr descr="preencoded.png" id="109" name="Google Shape;10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300424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競争力の向上</a:t>
            </a:r>
            <a:endParaRPr b="1" i="0" sz="22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迅速かつ高品質な開発による市場優位性の確立</a:t>
            </a:r>
            <a:endParaRPr b="0" i="0" sz="1750" u="none" cap="none" strike="noStrike"/>
          </a:p>
        </p:txBody>
      </p:sp>
      <p:pic>
        <p:nvPicPr>
          <p:cNvPr descr="preencoded.png" id="113" name="Google Shape;11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4911923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Awarenessは、AIの力を最大限に活用しながら、高品質な開発を迅速に提供することで、市場競争力を高めます。開発速度と品質を両立させることで、ビジネス価値の早期実現と顧客満足度の向上を実現します。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6049774" y="580225"/>
            <a:ext cx="76335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50"/>
              <a:buFont typeface="Instrument Sans"/>
              <a:buNone/>
            </a:pPr>
            <a:r>
              <a:rPr b="0" i="0" lang="en-US" sz="38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開発者エクスペリエンスの向上</a:t>
            </a:r>
            <a:endParaRPr b="0" i="0" sz="38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6171009" y="1645682"/>
            <a:ext cx="3740706" cy="645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50"/>
              <a:buFont typeface="Instrument Sans"/>
              <a:buNone/>
            </a:pPr>
            <a:r>
              <a:rPr b="0" i="0" lang="en-US" sz="50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40%</a:t>
            </a:r>
            <a:endParaRPr b="0" i="0" sz="50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6818828" y="2535555"/>
            <a:ext cx="2445068" cy="305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生産性向上</a:t>
            </a:r>
            <a:endParaRPr b="0" i="0" sz="19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6171009" y="2958465"/>
            <a:ext cx="3740706" cy="31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定型作業の自動化による効率化</a:t>
            </a:r>
            <a:endParaRPr b="0" i="0" sz="15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10205085" y="1645682"/>
            <a:ext cx="3740706" cy="645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50"/>
              <a:buFont typeface="Instrument Sans"/>
              <a:buNone/>
            </a:pPr>
            <a:r>
              <a:rPr b="0" i="0" lang="en-US" sz="50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60%</a:t>
            </a:r>
            <a:endParaRPr b="0" i="0" sz="50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10852904" y="2535555"/>
            <a:ext cx="2445068" cy="305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創造的業務の増加</a:t>
            </a:r>
            <a:endParaRPr b="0" i="0" sz="19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10205085" y="2958465"/>
            <a:ext cx="3740706" cy="31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戦略的タスクへの時間投資</a:t>
            </a:r>
            <a:endParaRPr b="0" i="0" sz="15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8188047" y="3955852"/>
            <a:ext cx="3740706" cy="645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50"/>
              <a:buFont typeface="Instrument Sans"/>
              <a:buNone/>
            </a:pPr>
            <a:r>
              <a:rPr b="0" i="0" lang="en-US" sz="50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30%</a:t>
            </a:r>
            <a:endParaRPr b="0" i="0" sz="50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8835866" y="4845725"/>
            <a:ext cx="2445068" cy="305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エンゲージメント向上</a:t>
            </a:r>
            <a:endParaRPr b="0" i="0" sz="19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8188047" y="5268635"/>
            <a:ext cx="3740706" cy="31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開発者満足度の大幅改善</a:t>
            </a:r>
            <a:endParaRPr b="0" i="0" sz="150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6171009" y="5801558"/>
            <a:ext cx="7774781" cy="938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は開発者の生産性と満足度を高めることで、優秀な人材の獲得と定着を促進します。定型業務の自動化により、開発者はより創造的で戦略的な業務に集中できるようになり、組織全体のパフォーマンスが向上します。</a:t>
            </a:r>
            <a:endParaRPr b="0" i="0" sz="15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6171009" y="6960275"/>
            <a:ext cx="7774781" cy="625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エンゲージメントの向上は、イノベーション創出の加速と、持続可能な開発文化の構築に貢献します。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777240" y="610672"/>
            <a:ext cx="8816459" cy="693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350"/>
              <a:buFont typeface="Instrument Sans"/>
              <a:buNone/>
            </a:pPr>
            <a:r>
              <a:rPr b="0" i="0" lang="en-US" sz="43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アジリティとイノベーションの実現</a:t>
            </a:r>
            <a:endParaRPr b="0" i="0" sz="4350" u="none" cap="none" strike="noStrike"/>
          </a:p>
        </p:txBody>
      </p:sp>
      <p:pic>
        <p:nvPicPr>
          <p:cNvPr descr="preencoded.png"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395" y="1748671"/>
            <a:ext cx="2157413" cy="127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9891" y="2351842"/>
            <a:ext cx="312301" cy="39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5346859" y="1970723"/>
            <a:ext cx="266319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イノベーション創出</a:t>
            </a:r>
            <a:endParaRPr b="0" i="0" sz="21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5346859" y="2451021"/>
            <a:ext cx="2663190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新たな価値の継続的な創造</a:t>
            </a:r>
            <a:endParaRPr b="0" i="0" sz="17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180290" y="3040856"/>
            <a:ext cx="8617387" cy="15240"/>
          </a:xfrm>
          <a:prstGeom prst="roundRect">
            <a:avLst>
              <a:gd fmla="val 61208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688" y="3083838"/>
            <a:ext cx="4314944" cy="127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9891" y="3528417"/>
            <a:ext cx="312301" cy="39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6425684" y="3305889"/>
            <a:ext cx="3052882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市場変化への迅速な対応</a:t>
            </a:r>
            <a:endParaRPr b="0" i="0" sz="215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6425684" y="3786188"/>
            <a:ext cx="3052882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柔軟かつ迅速な開発体制</a:t>
            </a:r>
            <a:endParaRPr b="0" i="0" sz="170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6259116" y="4376023"/>
            <a:ext cx="7538561" cy="15240"/>
          </a:xfrm>
          <a:prstGeom prst="roundRect">
            <a:avLst>
              <a:gd fmla="val 61208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863" y="4419005"/>
            <a:ext cx="6472476" cy="127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9891" y="4863584"/>
            <a:ext cx="312301" cy="39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7504390" y="4641056"/>
            <a:ext cx="277618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効率的な開発プロセス</a:t>
            </a:r>
            <a:endParaRPr b="0" i="0" sz="21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7504390" y="5121354"/>
            <a:ext cx="3273266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Awarenessによる基盤強化</a:t>
            </a:r>
            <a:endParaRPr b="0" i="0" sz="17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777240" y="5948482"/>
            <a:ext cx="13075920" cy="1065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変化の激しい市場環境に迅速に対応し、継続的なイノベーションを創出するための強固な基盤をCode Awarenessが構築します。効率的な開発プロセスを確立することで、市場の変化に素早く適応し、競合他社に先駆けて新たな価値を提供することが可能になります。</a:t>
            </a:r>
            <a:endParaRPr b="0" i="0" sz="17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777240" y="7264122"/>
            <a:ext cx="13075920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アジリティの向上は、ビジネス機会の最大化と、リスクの最小化に貢献し、持続的な成長を実現します。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676870" y="531852"/>
            <a:ext cx="5317331" cy="604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"/>
              <a:buNone/>
            </a:pPr>
            <a:r>
              <a:rPr b="0" i="0" lang="en-US" sz="38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導入ステップと期待効果</a:t>
            </a:r>
            <a:endParaRPr b="0" i="0" sz="38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894398" y="1426250"/>
            <a:ext cx="22860" cy="6274118"/>
          </a:xfrm>
          <a:prstGeom prst="roundRect">
            <a:avLst>
              <a:gd fmla="val 35534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089065" y="1849874"/>
            <a:ext cx="580192" cy="22860"/>
          </a:xfrm>
          <a:prstGeom prst="roundRect">
            <a:avLst>
              <a:gd fmla="val 35534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676870" y="1643777"/>
            <a:ext cx="435054" cy="43505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379" y="1680031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1861423" y="1619607"/>
            <a:ext cx="2417564" cy="302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現状分析と要件定義</a:t>
            </a:r>
            <a:endParaRPr b="0" i="0" sz="19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1861423" y="2037755"/>
            <a:ext cx="6605707" cy="61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現在の開発プロセスを分析し、Code Awareness導入の具体的な目標と要件を定義します。</a:t>
            </a:r>
            <a:endParaRPr b="0" i="0" sz="15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1089065" y="3466743"/>
            <a:ext cx="580192" cy="22860"/>
          </a:xfrm>
          <a:prstGeom prst="roundRect">
            <a:avLst>
              <a:gd fmla="val 35534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676870" y="3260646"/>
            <a:ext cx="435054" cy="43505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1" name="Google Shape;17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379" y="3296900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1861423" y="3236476"/>
            <a:ext cx="2417564" cy="302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環境構築と初期設定</a:t>
            </a:r>
            <a:endParaRPr b="0" i="0" sz="19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1861423" y="3654623"/>
            <a:ext cx="6605707" cy="61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既存の開発環境との統合を行い、チーム固有のニーズに合わせた初期設定を実施します。</a:t>
            </a:r>
            <a:endParaRPr b="0" i="0" sz="15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1089065" y="5083612"/>
            <a:ext cx="580192" cy="22860"/>
          </a:xfrm>
          <a:prstGeom prst="roundRect">
            <a:avLst>
              <a:gd fmla="val 35534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676870" y="4877514"/>
            <a:ext cx="435054" cy="43505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6" name="Google Shape;17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379" y="4913769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1861423" y="4853345"/>
            <a:ext cx="3383756" cy="302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パイロット運用とトレーニング</a:t>
            </a:r>
            <a:endParaRPr b="0" i="0" sz="19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1861423" y="5271492"/>
            <a:ext cx="6605707" cy="61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選定されたチームでのパイロット運用を通じて効果を検証し、全開発者向けのトレーニングを実施します。</a:t>
            </a:r>
            <a:endParaRPr b="0" i="0" sz="150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1089065" y="6700480"/>
            <a:ext cx="580192" cy="22860"/>
          </a:xfrm>
          <a:prstGeom prst="roundRect">
            <a:avLst>
              <a:gd fmla="val 35534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676870" y="6494383"/>
            <a:ext cx="435054" cy="43505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1" name="Google Shape;18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379" y="6530638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1861423" y="6470213"/>
            <a:ext cx="2417564" cy="302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全社展開と継続的改善</a:t>
            </a:r>
            <a:endParaRPr b="0" i="0" sz="19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1861423" y="6888361"/>
            <a:ext cx="6605707" cy="61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全開発チームへの展開を行い、フィードバックを基に継続的な改善サイクルを確立します。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735330" y="746760"/>
            <a:ext cx="8842653" cy="6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100"/>
              <a:buFont typeface="Instrument Sans"/>
              <a:buNone/>
            </a:pPr>
            <a:r>
              <a:rPr b="0" i="0" lang="en-US" sz="41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戦略的投資としてのCode Awareness</a:t>
            </a:r>
            <a:endParaRPr b="0" i="0" sz="410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735330" y="1823561"/>
            <a:ext cx="2193250" cy="1210508"/>
          </a:xfrm>
          <a:prstGeom prst="roundRect">
            <a:avLst>
              <a:gd fmla="val 729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258" y="2244209"/>
            <a:ext cx="295394" cy="36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3138607" y="2033588"/>
            <a:ext cx="2626162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Instrument Sans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競争優位性の確立</a:t>
            </a:r>
            <a:endParaRPr b="0" i="0" sz="20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3138607" y="2487811"/>
            <a:ext cx="29404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市場をリードする開発力の獲得</a:t>
            </a:r>
            <a:endParaRPr b="0" i="0" sz="165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3033593" y="3024545"/>
            <a:ext cx="10756463" cy="11430"/>
          </a:xfrm>
          <a:prstGeom prst="roundRect">
            <a:avLst>
              <a:gd fmla="val 77201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735330" y="3139083"/>
            <a:ext cx="4386501" cy="1210508"/>
          </a:xfrm>
          <a:prstGeom prst="roundRect">
            <a:avLst>
              <a:gd fmla="val 729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0824" y="3559731"/>
            <a:ext cx="295394" cy="36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5331857" y="3349109"/>
            <a:ext cx="2626162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Instrument Sans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人材価値の最大化</a:t>
            </a:r>
            <a:endParaRPr b="0" i="0" sz="20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5331857" y="3803333"/>
            <a:ext cx="2730460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開発者の能力と満足度の向上</a:t>
            </a:r>
            <a:endParaRPr b="0" i="0" sz="16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5226844" y="4340066"/>
            <a:ext cx="8563213" cy="11430"/>
          </a:xfrm>
          <a:prstGeom prst="roundRect">
            <a:avLst>
              <a:gd fmla="val 77201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735330" y="4454604"/>
            <a:ext cx="6579870" cy="1210508"/>
          </a:xfrm>
          <a:prstGeom prst="roundRect">
            <a:avLst>
              <a:gd fmla="val 729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1" name="Google Shape;20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7508" y="4875252"/>
            <a:ext cx="295394" cy="36921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7525226" y="4664631"/>
            <a:ext cx="2626162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Instrument Sans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コスト効率の改善</a:t>
            </a:r>
            <a:endParaRPr b="0" i="0" sz="205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7525226" y="5118854"/>
            <a:ext cx="3354229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開発効率化による投資対効果の向上</a:t>
            </a:r>
            <a:endParaRPr b="0" i="0" sz="165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735330" y="5901452"/>
            <a:ext cx="13159740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は、AI時代のシステム開発組織が直面する課題を解決し、競争優位性を確立するための戦略的投資です。開発速度と品質の両立、開発者エクスペリエンスの向上、そしてアジリティとイノベーションの実現を通じて、貴社のビジネス目標達成に貢献します。</a:t>
            </a:r>
            <a:endParaRPr b="0" i="0" sz="165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735330" y="6810256"/>
            <a:ext cx="13159740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単なる開発ツールではなく、貴社の持続的な成長と市場での成功を支える戦略的パートナーとして、</a:t>
            </a:r>
            <a:endParaRPr b="0" i="0" sz="1650" u="none" cap="none" strike="noStrike">
              <a:solidFill>
                <a:srgbClr val="CFD0D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Awarenessの導入をご検討ください。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